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2" r:id="rId1"/>
    <p:sldMasterId id="2147483680" r:id="rId2"/>
  </p:sldMasterIdLst>
  <p:notesMasterIdLst>
    <p:notesMasterId r:id="rId33"/>
  </p:notesMasterIdLst>
  <p:handoutMasterIdLst>
    <p:handoutMasterId r:id="rId34"/>
  </p:handoutMasterIdLst>
  <p:sldIdLst>
    <p:sldId id="256" r:id="rId3"/>
    <p:sldId id="337" r:id="rId4"/>
    <p:sldId id="257" r:id="rId5"/>
    <p:sldId id="258" r:id="rId6"/>
    <p:sldId id="260" r:id="rId7"/>
    <p:sldId id="261" r:id="rId8"/>
    <p:sldId id="338" r:id="rId9"/>
    <p:sldId id="262" r:id="rId10"/>
    <p:sldId id="289" r:id="rId11"/>
    <p:sldId id="290" r:id="rId12"/>
    <p:sldId id="292" r:id="rId13"/>
    <p:sldId id="291" r:id="rId14"/>
    <p:sldId id="293" r:id="rId15"/>
    <p:sldId id="294" r:id="rId16"/>
    <p:sldId id="296" r:id="rId17"/>
    <p:sldId id="340" r:id="rId18"/>
    <p:sldId id="341" r:id="rId19"/>
    <p:sldId id="345" r:id="rId20"/>
    <p:sldId id="342" r:id="rId21"/>
    <p:sldId id="346" r:id="rId22"/>
    <p:sldId id="299" r:id="rId23"/>
    <p:sldId id="358" r:id="rId24"/>
    <p:sldId id="359" r:id="rId25"/>
    <p:sldId id="353" r:id="rId26"/>
    <p:sldId id="300" r:id="rId27"/>
    <p:sldId id="357" r:id="rId28"/>
    <p:sldId id="360" r:id="rId29"/>
    <p:sldId id="355" r:id="rId30"/>
    <p:sldId id="356" r:id="rId31"/>
    <p:sldId id="33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47133" autoAdjust="0"/>
  </p:normalViewPr>
  <p:slideViewPr>
    <p:cSldViewPr snapToGrid="0" snapToObjects="1" showGuides="1">
      <p:cViewPr varScale="1">
        <p:scale>
          <a:sx n="70" d="100"/>
          <a:sy n="70" d="100"/>
        </p:scale>
        <p:origin x="-7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5A33F-9742-854C-A0DB-BB97CBEA75B8}" type="datetimeFigureOut">
              <a:rPr lang="en-US" smtClean="0"/>
              <a:pPr/>
              <a:t>2/21/2013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1BD82-F5B8-8047-BB46-C5AC0D479A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587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E5D1B-22B4-7B44-B097-3C632193DD80}" type="datetimeFigureOut">
              <a:rPr lang="en-US" smtClean="0"/>
              <a:pPr/>
              <a:t>2/21/2013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26265-26CA-6644-8900-AABEFD96E5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26265-26CA-6644-8900-AABEFD96E51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26265-26CA-6644-8900-AABEFD96E51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26265-26CA-6644-8900-AABEFD96E51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26265-26CA-6644-8900-AABEFD96E51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B7FE4486-6110-984C-846B-F25EA8AF3D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E9058-9607-1947-8BA0-61434F010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0" y="274638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6054" y="6172200"/>
            <a:ext cx="1648112" cy="487470"/>
          </a:xfrm>
          <a:prstGeom prst="rect">
            <a:avLst/>
          </a:prstGeom>
        </p:spPr>
      </p:pic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Morgan K. Ward</a:t>
            </a:r>
            <a:endParaRPr lang="en-US" dirty="0"/>
          </a:p>
        </p:txBody>
      </p:sp>
      <p:sp>
        <p:nvSpPr>
          <p:cNvPr id="14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7FE4486-6110-984C-846B-F25EA8AF3D9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I-xHMM8wX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www.youtube.com/watch?v=9ZoXw48P_Jg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marketplace.publicradio.org/display/web/2008/02/19/you_bar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jlBB9P4Z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7t7qT-R_1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Ti4ZvPCDoE" TargetMode="External"/><Relationship Id="rId2" Type="http://schemas.openxmlformats.org/officeDocument/2006/relationships/hyperlink" Target="http://www.youtube.com/watch?v=cqr8Grzw27A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9: Market Segmentation, Targeting and Positioning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Product, Multiple Segments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McDonald’s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/>
          <a:srcRect l="6833" r="11174"/>
          <a:stretch>
            <a:fillRect/>
          </a:stretch>
        </p:blipFill>
        <p:spPr bwMode="auto">
          <a:xfrm>
            <a:off x="830087" y="2380310"/>
            <a:ext cx="164941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350494" y="4267848"/>
            <a:ext cx="30480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hlinkClick r:id="rId3"/>
              </a:rPr>
              <a:t>Youth Targeted Commercial</a:t>
            </a:r>
            <a:endParaRPr lang="en-US" dirty="0"/>
          </a:p>
          <a:p>
            <a:pPr>
              <a:spcBef>
                <a:spcPct val="50000"/>
              </a:spcBef>
            </a:pPr>
            <a:endParaRPr lang="en-US" dirty="0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6294" y="2507310"/>
            <a:ext cx="15240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245094" y="2304110"/>
            <a:ext cx="2819400" cy="33528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9"/>
          <p:cNvSpPr>
            <a:spLocks noChangeArrowheads="1"/>
          </p:cNvSpPr>
          <p:nvPr/>
        </p:nvSpPr>
        <p:spPr bwMode="auto">
          <a:xfrm>
            <a:off x="4588494" y="2318398"/>
            <a:ext cx="4233863" cy="2652712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521694" y="298991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VS.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576882" y="5199710"/>
            <a:ext cx="37068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Child Commercial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Products, Multiple Segments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6300" y="2586037"/>
            <a:ext cx="14954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86075" y="2495549"/>
            <a:ext cx="14954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86325" y="2586037"/>
            <a:ext cx="14954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7050" y="2586037"/>
            <a:ext cx="14954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757238" y="2662237"/>
            <a:ext cx="1752600" cy="1447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2"/>
          <p:cNvSpPr>
            <a:spLocks noChangeArrowheads="1"/>
          </p:cNvSpPr>
          <p:nvPr/>
        </p:nvSpPr>
        <p:spPr bwMode="auto">
          <a:xfrm>
            <a:off x="2752725" y="2647949"/>
            <a:ext cx="1752600" cy="1447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4762500" y="2647949"/>
            <a:ext cx="1752600" cy="1447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4"/>
          <p:cNvSpPr>
            <a:spLocks noChangeArrowheads="1"/>
          </p:cNvSpPr>
          <p:nvPr/>
        </p:nvSpPr>
        <p:spPr bwMode="auto">
          <a:xfrm>
            <a:off x="6743700" y="2647949"/>
            <a:ext cx="1752600" cy="1447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://media.tumblr.com/3aeb9c7fdde7e42232313860abfae4e6/tumblr_inline_mggx68ocKM1qikeu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4322363"/>
            <a:ext cx="2021118" cy="19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2.gstatic.com/images?q=tbn:ANd9GcQYia6MSzXUp76OsraSAXw8Eav2HaII1Rh-dOL__OqqFKgSb1h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72" y="4281658"/>
            <a:ext cx="1786196" cy="234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Segments of One: Mass Customization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26" name="Picture 8">
            <a:hlinkClick r:id="rId2"/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 l="-3125" t="14876" r="-3125" b="6832"/>
          <a:stretch>
            <a:fillRect/>
          </a:stretch>
        </p:blipFill>
        <p:spPr bwMode="auto">
          <a:xfrm>
            <a:off x="914400" y="1715543"/>
            <a:ext cx="7772400" cy="357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191532" y="5525869"/>
            <a:ext cx="7828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2"/>
              </a:rPr>
              <a:t>YouBar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1: Group Potential Buyers into Segments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+mj-lt"/>
              </a:rPr>
              <a:t>Criteria to use in forming segments:</a:t>
            </a:r>
          </a:p>
          <a:p>
            <a:pPr lvl="1"/>
            <a:r>
              <a:rPr lang="en-US" dirty="0" smtClean="0">
                <a:latin typeface="+mj-lt"/>
              </a:rPr>
              <a:t>Similarity </a:t>
            </a:r>
            <a:r>
              <a:rPr lang="en-US" dirty="0" smtClean="0">
                <a:latin typeface="+mj-lt"/>
              </a:rPr>
              <a:t>of needs of buyers within a segment</a:t>
            </a:r>
          </a:p>
          <a:p>
            <a:pPr lvl="1"/>
            <a:r>
              <a:rPr lang="en-US" dirty="0" smtClean="0">
                <a:latin typeface="+mj-lt"/>
              </a:rPr>
              <a:t>Difference of needs of buyers among segments</a:t>
            </a:r>
          </a:p>
          <a:p>
            <a:pPr lvl="1"/>
            <a:r>
              <a:rPr lang="en-US" dirty="0" smtClean="0">
                <a:latin typeface="+mj-lt"/>
              </a:rPr>
              <a:t>Potential of a marketing action to reach a </a:t>
            </a:r>
            <a:r>
              <a:rPr lang="en-US" dirty="0" smtClean="0">
                <a:latin typeface="+mj-lt"/>
              </a:rPr>
              <a:t>segment</a:t>
            </a:r>
          </a:p>
          <a:p>
            <a:pPr lvl="1"/>
            <a:r>
              <a:rPr lang="en-US" dirty="0">
                <a:latin typeface="+mj-lt"/>
              </a:rPr>
              <a:t>Potential for increased profit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1" name="Picture 2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 t="23007" b="-47536"/>
          <a:stretch>
            <a:fillRect/>
          </a:stretch>
        </p:blipFill>
        <p:spPr bwMode="auto">
          <a:xfrm>
            <a:off x="4933950" y="2474342"/>
            <a:ext cx="3749040" cy="291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1: Group Potential Buyers into Segments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Dr. Morgan K. Ward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028090" cy="457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Ways to segment consumer markets</a:t>
            </a:r>
          </a:p>
          <a:p>
            <a:pPr lvl="1"/>
            <a:r>
              <a:rPr lang="en-US" sz="3200" dirty="0" smtClean="0">
                <a:latin typeface="+mj-lt"/>
              </a:rPr>
              <a:t>Customer characteristics</a:t>
            </a:r>
          </a:p>
          <a:p>
            <a:pPr lvl="2"/>
            <a:r>
              <a:rPr lang="en-US" sz="2800" dirty="0" smtClean="0">
                <a:latin typeface="+mj-lt"/>
              </a:rPr>
              <a:t>Geographic</a:t>
            </a:r>
          </a:p>
          <a:p>
            <a:pPr lvl="2"/>
            <a:r>
              <a:rPr lang="en-US" sz="2800" dirty="0" smtClean="0">
                <a:latin typeface="+mj-lt"/>
              </a:rPr>
              <a:t>Demographic</a:t>
            </a:r>
          </a:p>
          <a:p>
            <a:pPr lvl="2"/>
            <a:r>
              <a:rPr lang="en-US" sz="2800" dirty="0" smtClean="0">
                <a:latin typeface="+mj-lt"/>
              </a:rPr>
              <a:t>Psychographic</a:t>
            </a:r>
          </a:p>
          <a:p>
            <a:pPr lvl="1"/>
            <a:r>
              <a:rPr lang="en-US" sz="3200" dirty="0" smtClean="0">
                <a:latin typeface="+mj-lt"/>
              </a:rPr>
              <a:t>Buying situations</a:t>
            </a:r>
          </a:p>
          <a:p>
            <a:pPr lvl="2"/>
            <a:r>
              <a:rPr lang="en-US" sz="2800" dirty="0" smtClean="0">
                <a:latin typeface="+mj-lt"/>
              </a:rPr>
              <a:t>Benefits sought</a:t>
            </a:r>
          </a:p>
          <a:p>
            <a:pPr lvl="2"/>
            <a:r>
              <a:rPr lang="en-US" sz="2800" dirty="0" smtClean="0">
                <a:latin typeface="+mj-lt"/>
              </a:rPr>
              <a:t>patronage</a:t>
            </a:r>
            <a:endParaRPr lang="en-US" sz="2800" dirty="0">
              <a:latin typeface="+mj-lt"/>
            </a:endParaRPr>
          </a:p>
        </p:txBody>
      </p:sp>
      <p:pic>
        <p:nvPicPr>
          <p:cNvPr id="3074" name="Picture 2" descr="https://encrypted-tbn2.gstatic.com/images?q=tbn:ANd9GcQjOdT8UdvlzSKEflmAvMO9zPJwz0YU8RTu2WlrhjM3Tvbjm2h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948" y="2611375"/>
            <a:ext cx="2934858" cy="195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log.bookrenter.com/wp-content/uploads/2012/09/Stu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03" y="4650189"/>
            <a:ext cx="3201652" cy="213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890" y="27463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Steps 2 &amp; 3 in Segmenting and Targeting Markets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894114"/>
            <a:ext cx="7772400" cy="4572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dirty="0" smtClean="0">
                <a:latin typeface="+mj-lt"/>
              </a:rPr>
              <a:t>Step 1: Group potential buyers into segments</a:t>
            </a: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+mj-lt"/>
              </a:rPr>
              <a:t>Step 2: Group products to be sold into categories</a:t>
            </a: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+mj-lt"/>
              </a:rPr>
              <a:t>Step 3: Develop a market-product grid and estimate size of markets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VS Product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217" y="2707139"/>
            <a:ext cx="3244068" cy="175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6758" y="2324393"/>
            <a:ext cx="500062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Psychographic Segments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j-lt"/>
              </a:rPr>
              <a:t>The beer industry commonly employs AIO (activities, interests and opinions) surveys to characterize changing life style patterns of beer drinkers. </a:t>
            </a:r>
          </a:p>
          <a:p>
            <a:endParaRPr lang="en-US" b="1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Segments:</a:t>
            </a:r>
          </a:p>
          <a:p>
            <a:pPr lvl="1"/>
            <a:r>
              <a:rPr lang="en-US" b="1" dirty="0" smtClean="0">
                <a:latin typeface="+mj-lt"/>
              </a:rPr>
              <a:t>The Impulsive Drinker Segment</a:t>
            </a:r>
            <a:r>
              <a:rPr lang="en-US" dirty="0" smtClean="0">
                <a:latin typeface="+mj-lt"/>
              </a:rPr>
              <a:t>.</a:t>
            </a:r>
          </a:p>
          <a:p>
            <a:pPr lvl="2"/>
            <a:r>
              <a:rPr lang="en-US" i="1" dirty="0" smtClean="0">
                <a:latin typeface="+mj-lt"/>
              </a:rPr>
              <a:t>Disagree with: </a:t>
            </a:r>
          </a:p>
          <a:p>
            <a:pPr lvl="3"/>
            <a:r>
              <a:rPr lang="en-US" dirty="0" smtClean="0">
                <a:latin typeface="+mj-lt"/>
              </a:rPr>
              <a:t>"I like to work on community projects." </a:t>
            </a:r>
          </a:p>
          <a:p>
            <a:pPr lvl="3"/>
            <a:r>
              <a:rPr lang="en-US" sz="2100" dirty="0" smtClean="0">
                <a:latin typeface="+mj-lt"/>
              </a:rPr>
              <a:t>"I have helped collect for the Red Cross." </a:t>
            </a:r>
          </a:p>
          <a:p>
            <a:pPr lvl="3"/>
            <a:r>
              <a:rPr lang="en-US" sz="2100" dirty="0" smtClean="0">
                <a:solidFill>
                  <a:prstClr val="black"/>
                </a:solidFill>
                <a:latin typeface="Franklin Gothic Book"/>
              </a:rPr>
              <a:t>"I find myself checking prices even for small items."  </a:t>
            </a:r>
            <a:endParaRPr lang="en-US" sz="2100" dirty="0" smtClean="0">
              <a:latin typeface="+mj-lt"/>
            </a:endParaRPr>
          </a:p>
          <a:p>
            <a:pPr lvl="2"/>
            <a:r>
              <a:rPr lang="en-US" i="1" dirty="0" smtClean="0">
                <a:latin typeface="+mj-lt"/>
              </a:rPr>
              <a:t>Agreed with: </a:t>
            </a:r>
          </a:p>
          <a:p>
            <a:pPr lvl="3"/>
            <a:r>
              <a:rPr lang="en-US" dirty="0" smtClean="0">
                <a:latin typeface="+mj-lt"/>
              </a:rPr>
              <a:t>"I am not very good at saving money,"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Macho Males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The "macho-male" segment</a:t>
            </a:r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Agree with statements that reflect a 'very masculine view.'  </a:t>
            </a:r>
          </a:p>
          <a:p>
            <a:pPr lvl="2"/>
            <a:r>
              <a:rPr lang="en-US" dirty="0" smtClean="0">
                <a:latin typeface="+mj-lt"/>
              </a:rPr>
              <a:t>"beer is a real man’s drink," </a:t>
            </a:r>
          </a:p>
          <a:p>
            <a:pPr lvl="2"/>
            <a:r>
              <a:rPr lang="en-US" dirty="0" smtClean="0">
                <a:latin typeface="+mj-lt"/>
              </a:rPr>
              <a:t>"Playboy is one of my favorite magazines," </a:t>
            </a:r>
          </a:p>
          <a:p>
            <a:pPr lvl="2"/>
            <a:r>
              <a:rPr lang="en-US" dirty="0" smtClean="0">
                <a:latin typeface="+mj-lt"/>
              </a:rPr>
              <a:t>"I am girl watcher," </a:t>
            </a:r>
          </a:p>
          <a:p>
            <a:pPr lvl="2"/>
            <a:r>
              <a:rPr lang="en-US" dirty="0" smtClean="0">
                <a:latin typeface="+mj-lt"/>
              </a:rPr>
              <a:t>"men should not do the dishes,“</a:t>
            </a:r>
          </a:p>
          <a:p>
            <a:pPr lvl="2"/>
            <a:r>
              <a:rPr lang="en-US" dirty="0" smtClean="0">
                <a:latin typeface="+mj-lt"/>
              </a:rPr>
              <a:t> "men are smarter than women."  </a:t>
            </a:r>
          </a:p>
          <a:p>
            <a:pPr lvl="2"/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Outcome:</a:t>
            </a:r>
          </a:p>
          <a:p>
            <a:pPr lvl="2"/>
            <a:r>
              <a:rPr lang="en-US" dirty="0" smtClean="0">
                <a:latin typeface="+mj-lt"/>
                <a:hlinkClick r:id="rId3"/>
              </a:rPr>
              <a:t>This Buds For You</a:t>
            </a:r>
            <a:endParaRPr lang="en-US" dirty="0" smtClean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Party Animals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latin typeface="+mj-lt"/>
              </a:rPr>
              <a:t>The "party animal" segment.   </a:t>
            </a:r>
          </a:p>
          <a:p>
            <a:r>
              <a:rPr lang="en-US" i="1" dirty="0" smtClean="0">
                <a:latin typeface="+mj-lt"/>
              </a:rPr>
              <a:t>Agree with:</a:t>
            </a:r>
          </a:p>
          <a:p>
            <a:pPr lvl="1"/>
            <a:r>
              <a:rPr lang="en-US" sz="2000" dirty="0" smtClean="0">
                <a:latin typeface="+mj-lt"/>
              </a:rPr>
              <a:t>"like to play poker," </a:t>
            </a:r>
          </a:p>
          <a:p>
            <a:pPr lvl="1"/>
            <a:r>
              <a:rPr lang="en-US" sz="2000" dirty="0" smtClean="0">
                <a:latin typeface="+mj-lt"/>
              </a:rPr>
              <a:t>"like to take chances,“</a:t>
            </a:r>
          </a:p>
          <a:p>
            <a:pPr lvl="1"/>
            <a:r>
              <a:rPr lang="en-US" sz="2000" dirty="0" smtClean="0">
                <a:latin typeface="+mj-lt"/>
              </a:rPr>
              <a:t> "would much rather go to a party than spend a quiet evening at home."  </a:t>
            </a:r>
          </a:p>
          <a:p>
            <a:pPr lvl="1">
              <a:buClr>
                <a:srgbClr val="580101"/>
              </a:buClr>
            </a:pPr>
            <a:endParaRPr lang="en-US" dirty="0" smtClean="0">
              <a:solidFill>
                <a:prstClr val="black"/>
              </a:solidFill>
              <a:latin typeface="Franklin Gothic Book"/>
            </a:endParaRPr>
          </a:p>
          <a:p>
            <a:pPr lvl="1">
              <a:buClr>
                <a:srgbClr val="580101"/>
              </a:buClr>
            </a:pPr>
            <a:r>
              <a:rPr lang="en-US" dirty="0" smtClean="0">
                <a:solidFill>
                  <a:prstClr val="black"/>
                </a:solidFill>
                <a:latin typeface="Franklin Gothic Book"/>
              </a:rPr>
              <a:t>Outcome:</a:t>
            </a:r>
          </a:p>
          <a:p>
            <a:pPr lvl="2">
              <a:buClr>
                <a:srgbClr val="580101"/>
              </a:buClr>
            </a:pPr>
            <a:r>
              <a:rPr lang="en-US" i="1" dirty="0" smtClean="0">
                <a:latin typeface="+mj-lt"/>
                <a:hlinkClick r:id="rId3"/>
              </a:rPr>
              <a:t>Spuds</a:t>
            </a:r>
            <a:endParaRPr lang="en-US" i="1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Marketing Strategy Overview</a:t>
            </a:r>
            <a:br>
              <a:rPr lang="en-US" dirty="0" smtClean="0"/>
            </a:br>
            <a:r>
              <a:rPr lang="en-US" dirty="0" smtClean="0"/>
              <a:t>– Basic Structure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grpSp>
        <p:nvGrpSpPr>
          <p:cNvPr id="4" name="Group 33"/>
          <p:cNvGrpSpPr/>
          <p:nvPr/>
        </p:nvGrpSpPr>
        <p:grpSpPr>
          <a:xfrm>
            <a:off x="1033800" y="1410844"/>
            <a:ext cx="7086600" cy="4801903"/>
            <a:chOff x="1371600" y="1524000"/>
            <a:chExt cx="7239000" cy="4905170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1371600" y="1524000"/>
              <a:ext cx="7239000" cy="2971800"/>
              <a:chOff x="768" y="864"/>
              <a:chExt cx="4560" cy="1872"/>
            </a:xfrm>
          </p:grpSpPr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768" y="864"/>
                <a:ext cx="4560" cy="187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2075" tIns="46038" rIns="92075" bIns="46038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+mj-lt"/>
                </a:endParaRP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864" y="912"/>
                <a:ext cx="4368" cy="2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>
                    <a:latin typeface="+mj-lt"/>
                  </a:rPr>
                  <a:t>Analyze the environment and set the strategy</a:t>
                </a:r>
              </a:p>
            </p:txBody>
          </p:sp>
        </p:grp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371600" y="5526035"/>
              <a:ext cx="7239000" cy="37793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92075" tIns="46038" rIns="92075" bIns="46038" anchor="ctr">
              <a:prstTxWarp prst="textNoShape">
                <a:avLst/>
              </a:prstTxWarp>
              <a:spAutoFit/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47800" y="2286000"/>
              <a:ext cx="1752600" cy="912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+mj-lt"/>
                </a:rPr>
                <a:t>Company</a:t>
              </a:r>
            </a:p>
            <a:p>
              <a:r>
                <a:rPr lang="en-US" sz="1600">
                  <a:latin typeface="+mj-lt"/>
                </a:rPr>
                <a:t>(strengths &amp; weaknesses)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600200" y="3886200"/>
              <a:ext cx="1752600" cy="409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+mj-lt"/>
                </a:rPr>
                <a:t>Competition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4953000" y="2286000"/>
              <a:ext cx="1752600" cy="409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+mj-lt"/>
                </a:rPr>
                <a:t>Customers</a:t>
              </a: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4953000" y="3124200"/>
              <a:ext cx="3570288" cy="1216025"/>
              <a:chOff x="3024" y="1872"/>
              <a:chExt cx="2249" cy="766"/>
            </a:xfrm>
          </p:grpSpPr>
          <p:sp>
            <p:nvSpPr>
              <p:cNvPr id="14" name="AutoShape 13"/>
              <p:cNvSpPr>
                <a:spLocks noChangeArrowheads="1"/>
              </p:cNvSpPr>
              <p:nvPr/>
            </p:nvSpPr>
            <p:spPr bwMode="auto">
              <a:xfrm>
                <a:off x="3024" y="1876"/>
                <a:ext cx="432" cy="473"/>
              </a:xfrm>
              <a:custGeom>
                <a:avLst/>
                <a:gdLst>
                  <a:gd name="T0" fmla="*/ 324 w 21600"/>
                  <a:gd name="T1" fmla="*/ 0 h 21600"/>
                  <a:gd name="T2" fmla="*/ 0 w 21600"/>
                  <a:gd name="T3" fmla="*/ 192 h 21600"/>
                  <a:gd name="T4" fmla="*/ 324 w 21600"/>
                  <a:gd name="T5" fmla="*/ 384 h 21600"/>
                  <a:gd name="T6" fmla="*/ 432 w 21600"/>
                  <a:gd name="T7" fmla="*/ 192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0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552" y="1872"/>
                <a:ext cx="1721" cy="76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u="sng">
                    <a:latin typeface="+mj-lt"/>
                  </a:rPr>
                  <a:t>S</a:t>
                </a:r>
                <a:r>
                  <a:rPr lang="en-US" sz="2000">
                    <a:latin typeface="+mj-lt"/>
                  </a:rPr>
                  <a:t>egment the market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u="sng">
                    <a:latin typeface="+mj-lt"/>
                  </a:rPr>
                  <a:t>T</a:t>
                </a:r>
                <a:r>
                  <a:rPr lang="en-US" sz="2000">
                    <a:latin typeface="+mj-lt"/>
                  </a:rPr>
                  <a:t>arget your customers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u="sng">
                    <a:latin typeface="+mj-lt"/>
                  </a:rPr>
                  <a:t>P</a:t>
                </a:r>
                <a:r>
                  <a:rPr lang="en-US" sz="2000">
                    <a:latin typeface="+mj-lt"/>
                  </a:rPr>
                  <a:t>osition your product</a:t>
                </a:r>
              </a:p>
            </p:txBody>
          </p:sp>
        </p:grp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524000" y="6019800"/>
              <a:ext cx="6934200" cy="409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+mj-lt"/>
                </a:rPr>
                <a:t>Leveraging real tools to implement strategic objectives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828800" y="5334000"/>
              <a:ext cx="11430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2075" tIns="137160" rIns="92075" bIns="137160" anchor="ctr" anchorCtr="1">
              <a:prstTxWarp prst="textNoShape">
                <a:avLst/>
              </a:prstTxWarp>
            </a:bodyPr>
            <a:lstStyle/>
            <a:p>
              <a:r>
                <a:rPr lang="en-US" sz="2000">
                  <a:latin typeface="+mj-lt"/>
                </a:rPr>
                <a:t>Product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11430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2075" tIns="137160" rIns="92075" bIns="137160" anchor="ctr" anchorCtr="1">
              <a:prstTxWarp prst="textNoShape">
                <a:avLst/>
              </a:prstTxWarp>
            </a:bodyPr>
            <a:lstStyle/>
            <a:p>
              <a:r>
                <a:rPr lang="en-US" sz="2000">
                  <a:latin typeface="+mj-lt"/>
                </a:rPr>
                <a:t>Price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181600" y="5334000"/>
              <a:ext cx="13716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2075" tIns="137160" rIns="92075" bIns="137160" anchor="ctr" anchorCtr="1">
              <a:prstTxWarp prst="textNoShape">
                <a:avLst/>
              </a:prstTxWarp>
            </a:bodyPr>
            <a:lstStyle/>
            <a:p>
              <a:r>
                <a:rPr lang="en-US" sz="2000">
                  <a:latin typeface="+mj-lt"/>
                </a:rPr>
                <a:t>Promotion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7086600" y="5334000"/>
              <a:ext cx="1143000" cy="5334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2075" tIns="137160" rIns="92075" bIns="137160" anchor="ctr" anchorCtr="1">
              <a:prstTxWarp prst="textNoShape">
                <a:avLst/>
              </a:prstTxWarp>
            </a:bodyPr>
            <a:lstStyle/>
            <a:p>
              <a:r>
                <a:rPr lang="en-US" sz="2000">
                  <a:latin typeface="+mj-lt"/>
                </a:rPr>
                <a:t>Place</a:t>
              </a:r>
            </a:p>
          </p:txBody>
        </p: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2667000" y="4495800"/>
              <a:ext cx="4876800" cy="762000"/>
              <a:chOff x="1584" y="2736"/>
              <a:chExt cx="3072" cy="480"/>
            </a:xfrm>
          </p:grpSpPr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 flipH="1">
                <a:off x="1584" y="2736"/>
                <a:ext cx="120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H="1">
                <a:off x="2496" y="2736"/>
                <a:ext cx="384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>
                <a:off x="2976" y="2736"/>
                <a:ext cx="624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120" y="2736"/>
                <a:ext cx="1536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2743200" y="2516188"/>
              <a:ext cx="2209800" cy="1370013"/>
              <a:chOff x="1632" y="1489"/>
              <a:chExt cx="1392" cy="863"/>
            </a:xfrm>
          </p:grpSpPr>
          <p:sp>
            <p:nvSpPr>
              <p:cNvPr id="27" name="Oval 26"/>
              <p:cNvSpPr>
                <a:spLocks noChangeArrowheads="1"/>
              </p:cNvSpPr>
              <p:nvPr/>
            </p:nvSpPr>
            <p:spPr bwMode="auto">
              <a:xfrm>
                <a:off x="1632" y="1489"/>
                <a:ext cx="864" cy="335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1872" y="2017"/>
                <a:ext cx="864" cy="335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Oval 28"/>
              <p:cNvSpPr>
                <a:spLocks noChangeArrowheads="1"/>
              </p:cNvSpPr>
              <p:nvPr/>
            </p:nvSpPr>
            <p:spPr bwMode="auto">
              <a:xfrm>
                <a:off x="2160" y="1489"/>
                <a:ext cx="864" cy="335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92075" tIns="46038" rIns="92075" bIns="46038" anchor="ctr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latin typeface="+mj-lt"/>
                </a:endParaRPr>
              </a:p>
            </p:txBody>
          </p:sp>
          <p:grpSp>
            <p:nvGrpSpPr>
              <p:cNvPr id="30" name="Group 29"/>
              <p:cNvGrpSpPr>
                <a:grpSpLocks/>
              </p:cNvGrpSpPr>
              <p:nvPr/>
            </p:nvGrpSpPr>
            <p:grpSpPr bwMode="auto">
              <a:xfrm>
                <a:off x="1632" y="1489"/>
                <a:ext cx="1392" cy="863"/>
                <a:chOff x="1680" y="1489"/>
                <a:chExt cx="1392" cy="863"/>
              </a:xfrm>
            </p:grpSpPr>
            <p:sp>
              <p:nvSpPr>
                <p:cNvPr id="31" name="Oval 30"/>
                <p:cNvSpPr>
                  <a:spLocks noChangeArrowheads="1"/>
                </p:cNvSpPr>
                <p:nvPr/>
              </p:nvSpPr>
              <p:spPr bwMode="auto">
                <a:xfrm>
                  <a:off x="1680" y="1489"/>
                  <a:ext cx="864" cy="3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square" lIns="92075" tIns="46038" rIns="92075" bIns="46038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2" name="Oval 31"/>
                <p:cNvSpPr>
                  <a:spLocks noChangeArrowheads="1"/>
                </p:cNvSpPr>
                <p:nvPr/>
              </p:nvSpPr>
              <p:spPr bwMode="auto">
                <a:xfrm>
                  <a:off x="2208" y="1489"/>
                  <a:ext cx="864" cy="3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square" lIns="92075" tIns="46038" rIns="92075" bIns="46038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33" name="Oval 32"/>
                <p:cNvSpPr>
                  <a:spLocks noChangeArrowheads="1"/>
                </p:cNvSpPr>
                <p:nvPr/>
              </p:nvSpPr>
              <p:spPr bwMode="auto">
                <a:xfrm>
                  <a:off x="1920" y="2017"/>
                  <a:ext cx="864" cy="3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square" lIns="92075" tIns="46038" rIns="92075" bIns="46038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</p:grpSp>
      </p:grpSp>
      <p:sp>
        <p:nvSpPr>
          <p:cNvPr id="36" name="Right Arrow 35"/>
          <p:cNvSpPr/>
          <p:nvPr/>
        </p:nvSpPr>
        <p:spPr>
          <a:xfrm rot="9576532">
            <a:off x="6072535" y="2435411"/>
            <a:ext cx="1979667" cy="447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1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 and Physical Orientation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+mj-lt"/>
              </a:rPr>
              <a:t>The "party animal" segment</a:t>
            </a:r>
          </a:p>
          <a:p>
            <a:pPr lvl="1"/>
            <a:r>
              <a:rPr lang="en-US" dirty="0" smtClean="0">
                <a:latin typeface="+mj-lt"/>
              </a:rPr>
              <a:t>Agree with</a:t>
            </a:r>
          </a:p>
          <a:p>
            <a:pPr lvl="2"/>
            <a:r>
              <a:rPr lang="en-US" dirty="0" smtClean="0">
                <a:latin typeface="+mj-lt"/>
              </a:rPr>
              <a:t>"I would like to be a pro football player," </a:t>
            </a:r>
          </a:p>
          <a:p>
            <a:pPr lvl="2"/>
            <a:r>
              <a:rPr lang="en-US" dirty="0" smtClean="0">
                <a:latin typeface="+mj-lt"/>
              </a:rPr>
              <a:t>"I like bowling," </a:t>
            </a:r>
          </a:p>
          <a:p>
            <a:pPr lvl="2"/>
            <a:r>
              <a:rPr lang="en-US" dirty="0" smtClean="0">
                <a:latin typeface="+mj-lt"/>
              </a:rPr>
              <a:t>"I would do better than average in a fist fight,“</a:t>
            </a:r>
          </a:p>
          <a:p>
            <a:pPr lvl="2"/>
            <a:r>
              <a:rPr lang="en-US" dirty="0" smtClean="0">
                <a:latin typeface="+mj-lt"/>
              </a:rPr>
              <a:t>"I prefer a good western on TV than a sitcom." </a:t>
            </a:r>
          </a:p>
          <a:p>
            <a:pPr lvl="1">
              <a:buClr>
                <a:srgbClr val="580101"/>
              </a:buClr>
            </a:pPr>
            <a:r>
              <a:rPr lang="en-US" dirty="0" smtClean="0">
                <a:solidFill>
                  <a:prstClr val="black"/>
                </a:solidFill>
                <a:latin typeface="Franklin Gothic Book"/>
              </a:rPr>
              <a:t>Outcome: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8812" y="4059045"/>
            <a:ext cx="3762102" cy="2397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Select Target Markets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Criteria to use in picking the target segments</a:t>
            </a:r>
          </a:p>
          <a:p>
            <a:pPr lvl="1"/>
            <a:r>
              <a:rPr lang="en-US" dirty="0" smtClean="0">
                <a:latin typeface="+mj-lt"/>
              </a:rPr>
              <a:t>Market size</a:t>
            </a:r>
          </a:p>
          <a:p>
            <a:pPr lvl="1"/>
            <a:r>
              <a:rPr lang="en-US" dirty="0" smtClean="0">
                <a:latin typeface="+mj-lt"/>
              </a:rPr>
              <a:t>Expected growth</a:t>
            </a:r>
          </a:p>
          <a:p>
            <a:pPr lvl="1"/>
            <a:r>
              <a:rPr lang="en-US" dirty="0" smtClean="0">
                <a:latin typeface="+mj-lt"/>
              </a:rPr>
              <a:t>Competitive position</a:t>
            </a:r>
          </a:p>
          <a:p>
            <a:pPr lvl="1"/>
            <a:r>
              <a:rPr lang="en-US" dirty="0" smtClean="0">
                <a:latin typeface="+mj-lt"/>
              </a:rPr>
              <a:t>Cost of reaching segment</a:t>
            </a:r>
          </a:p>
          <a:p>
            <a:pPr lvl="1"/>
            <a:r>
              <a:rPr lang="en-US" dirty="0" smtClean="0">
                <a:latin typeface="+mj-lt"/>
              </a:rPr>
              <a:t>Compatibility with the organization’s objectives and resources</a:t>
            </a:r>
          </a:p>
          <a:p>
            <a:r>
              <a:rPr lang="en-US" dirty="0" smtClean="0">
                <a:latin typeface="+mj-lt"/>
              </a:rPr>
              <a:t>Choose the segments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Positioning Using Celebrity </a:t>
            </a:r>
            <a:r>
              <a:rPr lang="en-US" dirty="0" smtClean="0"/>
              <a:t>Endorsement	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One way to access a particular demographic with brand message </a:t>
            </a:r>
            <a:r>
              <a:rPr lang="en-US" dirty="0" smtClean="0">
                <a:latin typeface="+mj-lt"/>
                <a:sym typeface="Wingdings" pitchFamily="2" charset="2"/>
              </a:rPr>
              <a:t></a:t>
            </a:r>
          </a:p>
          <a:p>
            <a:pPr lvl="1"/>
            <a:r>
              <a:rPr lang="en-US" dirty="0" smtClean="0">
                <a:latin typeface="+mj-lt"/>
                <a:sym typeface="Wingdings" pitchFamily="2" charset="2"/>
              </a:rPr>
              <a:t>Celebrity endorser</a:t>
            </a:r>
            <a:endParaRPr lang="en-US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1" y="2873209"/>
            <a:ext cx="28575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9" y="3000375"/>
            <a:ext cx="279082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71" y="2590800"/>
            <a:ext cx="27336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196" y="4789228"/>
            <a:ext cx="2160894" cy="1382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30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Often Consumers Don’t Think Celebrities are Relatable or Relevant…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hlinkClick r:id="rId2"/>
            </a:endParaRPr>
          </a:p>
          <a:p>
            <a:r>
              <a:rPr lang="en-US" dirty="0" smtClean="0">
                <a:latin typeface="+mj-lt"/>
                <a:hlinkClick r:id="rId3"/>
              </a:rPr>
              <a:t>Jennifer Aniston </a:t>
            </a:r>
            <a:endParaRPr lang="en-US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What did the article tell us about Celebrity Endorsers? 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5: Choose The Appropriate Segment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Position the product in a way that appeals to the chosen segment.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4098" name="Picture 2" descr="https://encrypted-tbn0.gstatic.com/images?q=tbn:ANd9GcQvFO2AZF3GBsYCwdir9SVOfJUy2EcNsmBxmv5mgFg3nic68s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533" y="2415227"/>
            <a:ext cx="56292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58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the Product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When the company launches the product it must decide how to position it in relation to other products</a:t>
            </a:r>
          </a:p>
          <a:p>
            <a:pPr lvl="1"/>
            <a:r>
              <a:rPr lang="en-US" sz="2800" dirty="0" smtClean="0">
                <a:latin typeface="+mj-lt"/>
              </a:rPr>
              <a:t>Product positioning</a:t>
            </a:r>
          </a:p>
          <a:p>
            <a:pPr lvl="2"/>
            <a:r>
              <a:rPr lang="en-US" sz="2400" dirty="0" smtClean="0">
                <a:latin typeface="+mj-lt"/>
              </a:rPr>
              <a:t>The place an offering occupies in consumers’ minds on important attributes relative to competing </a:t>
            </a:r>
            <a:r>
              <a:rPr lang="en-US" sz="2400" dirty="0" smtClean="0">
                <a:latin typeface="+mj-lt"/>
              </a:rPr>
              <a:t>products</a:t>
            </a:r>
            <a:endParaRPr lang="en-US" sz="2400" dirty="0" smtClean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Positioning </a:t>
            </a: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 to Head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Differentiation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Completing directly with competitors on similar product attributes</a:t>
            </a:r>
            <a:endParaRPr lang="en-US" sz="2400" dirty="0">
              <a:latin typeface="+mj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4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Seeking a less competitive or different market niche</a:t>
            </a:r>
            <a:endParaRPr lang="en-US" sz="2400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5158" y="3826470"/>
            <a:ext cx="1825118" cy="18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/>
          <a:srcRect l="16814" t="10973" r="13840"/>
          <a:stretch>
            <a:fillRect/>
          </a:stretch>
        </p:blipFill>
        <p:spPr bwMode="auto">
          <a:xfrm>
            <a:off x="2572568" y="3657600"/>
            <a:ext cx="1790426" cy="199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4"/>
          <a:srcRect b="11221"/>
          <a:stretch>
            <a:fillRect/>
          </a:stretch>
        </p:blipFill>
        <p:spPr bwMode="auto">
          <a:xfrm>
            <a:off x="4953000" y="3910806"/>
            <a:ext cx="2669489" cy="229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5"/>
          <a:srcRect l="38603" r="31429"/>
          <a:stretch>
            <a:fillRect/>
          </a:stretch>
        </p:blipFill>
        <p:spPr bwMode="auto">
          <a:xfrm>
            <a:off x="7910228" y="3498453"/>
            <a:ext cx="776572" cy="259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889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Differentiating, Position </a:t>
            </a:r>
            <a:r>
              <a:rPr lang="en-US" dirty="0" smtClean="0"/>
              <a:t>with Important </a:t>
            </a:r>
            <a:r>
              <a:rPr lang="en-US" dirty="0" smtClean="0"/>
              <a:t>and Unique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Dr. Morgan K. Ward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b="218"/>
          <a:stretch>
            <a:fillRect/>
          </a:stretch>
        </p:blipFill>
        <p:spPr bwMode="auto">
          <a:xfrm>
            <a:off x="914400" y="1819434"/>
            <a:ext cx="1670957" cy="30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l="27445" r="28446"/>
          <a:stretch>
            <a:fillRect/>
          </a:stretch>
        </p:blipFill>
        <p:spPr bwMode="auto">
          <a:xfrm>
            <a:off x="3122803" y="1593898"/>
            <a:ext cx="1175657" cy="350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 r="70095"/>
          <a:stretch>
            <a:fillRect/>
          </a:stretch>
        </p:blipFill>
        <p:spPr bwMode="auto">
          <a:xfrm>
            <a:off x="4644239" y="1761900"/>
            <a:ext cx="1281793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 r="-22647" b="-12287"/>
          <a:stretch>
            <a:fillRect/>
          </a:stretch>
        </p:blipFill>
        <p:spPr bwMode="auto">
          <a:xfrm>
            <a:off x="6347490" y="1760608"/>
            <a:ext cx="1676807" cy="348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60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Perceptual 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 means of displaying or graphing the “location” </a:t>
            </a:r>
            <a:r>
              <a:rPr lang="en-US" dirty="0" smtClean="0">
                <a:latin typeface="+mj-lt"/>
              </a:rPr>
              <a:t> or the </a:t>
            </a:r>
            <a:r>
              <a:rPr lang="en-US" dirty="0" smtClean="0">
                <a:latin typeface="+mj-lt"/>
              </a:rPr>
              <a:t>POSITION </a:t>
            </a:r>
            <a:r>
              <a:rPr lang="en-US" dirty="0" smtClean="0">
                <a:latin typeface="+mj-lt"/>
              </a:rPr>
              <a:t>of </a:t>
            </a:r>
            <a:r>
              <a:rPr lang="en-US" dirty="0" smtClean="0">
                <a:latin typeface="+mj-lt"/>
              </a:rPr>
              <a:t>a product in consumers’ minds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514610" y="2681288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342566" y="4510088"/>
            <a:ext cx="647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300188" y="6338888"/>
            <a:ext cx="106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Youthful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118754" y="2314575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Mature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09600" y="4295776"/>
            <a:ext cx="106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Budget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743366" y="428148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Expensive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25" y="5053013"/>
            <a:ext cx="8572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7994" y="322135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5053013"/>
            <a:ext cx="152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50" y="2484120"/>
            <a:ext cx="2160270" cy="108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42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Get into groups and create a perceptual maps of several sporting equipment brands. </a:t>
            </a:r>
            <a:r>
              <a:rPr lang="en-US" dirty="0">
                <a:latin typeface="+mj-lt"/>
              </a:rPr>
              <a:t>First, </a:t>
            </a:r>
            <a:r>
              <a:rPr lang="en-US" dirty="0" smtClean="0">
                <a:latin typeface="+mj-lt"/>
              </a:rPr>
              <a:t>choose </a:t>
            </a:r>
            <a:r>
              <a:rPr lang="en-US" dirty="0">
                <a:latin typeface="+mj-lt"/>
              </a:rPr>
              <a:t>two attributes that these will vary </a:t>
            </a:r>
            <a:r>
              <a:rPr lang="en-US" dirty="0" smtClean="0">
                <a:latin typeface="+mj-lt"/>
              </a:rPr>
              <a:t>on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then plot each brand on the map. </a:t>
            </a:r>
          </a:p>
          <a:p>
            <a:pPr lvl="1"/>
            <a:r>
              <a:rPr lang="en-US" dirty="0" err="1" smtClean="0">
                <a:latin typeface="+mj-lt"/>
              </a:rPr>
              <a:t>Northface</a:t>
            </a:r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Marmot</a:t>
            </a:r>
          </a:p>
          <a:p>
            <a:pPr lvl="1"/>
            <a:r>
              <a:rPr lang="en-US" dirty="0" smtClean="0">
                <a:latin typeface="+mj-lt"/>
              </a:rPr>
              <a:t>Patagonia</a:t>
            </a:r>
          </a:p>
          <a:p>
            <a:pPr lvl="1"/>
            <a:r>
              <a:rPr lang="en-US" dirty="0" err="1" smtClean="0">
                <a:latin typeface="+mj-lt"/>
              </a:rPr>
              <a:t>Moncler</a:t>
            </a:r>
            <a:endParaRPr lang="en-US" dirty="0" smtClean="0">
              <a:latin typeface="+mj-lt"/>
            </a:endParaRPr>
          </a:p>
          <a:p>
            <a:pPr lvl="1"/>
            <a:r>
              <a:rPr lang="en-US" dirty="0" err="1" smtClean="0">
                <a:latin typeface="+mj-lt"/>
              </a:rPr>
              <a:t>Bogner</a:t>
            </a:r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Canada Goose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Market segmentation</a:t>
            </a:r>
          </a:p>
          <a:p>
            <a:r>
              <a:rPr lang="en-US" dirty="0" smtClean="0">
                <a:latin typeface="+mj-lt"/>
              </a:rPr>
              <a:t>Market-product grid to identify a target market</a:t>
            </a:r>
          </a:p>
          <a:p>
            <a:r>
              <a:rPr lang="en-US" dirty="0" smtClean="0">
                <a:latin typeface="+mj-lt"/>
              </a:rPr>
              <a:t>Sales forecasting</a:t>
            </a:r>
          </a:p>
          <a:p>
            <a:r>
              <a:rPr lang="en-US" dirty="0" smtClean="0">
                <a:latin typeface="+mj-lt"/>
              </a:rPr>
              <a:t>Product positioning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E9058-9607-1947-8BA0-61434F010E9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are </a:t>
            </a:r>
            <a:r>
              <a:rPr lang="en-US" dirty="0" smtClean="0">
                <a:latin typeface="+mj-lt"/>
              </a:rPr>
              <a:t>three kinds of </a:t>
            </a:r>
            <a:r>
              <a:rPr lang="en-US" dirty="0" smtClean="0">
                <a:latin typeface="+mj-lt"/>
              </a:rPr>
              <a:t>marketing segmentation?</a:t>
            </a:r>
          </a:p>
          <a:p>
            <a:r>
              <a:rPr lang="en-US" dirty="0" smtClean="0">
                <a:latin typeface="+mj-lt"/>
              </a:rPr>
              <a:t>What are the five steps of market segmentation</a:t>
            </a:r>
            <a:r>
              <a:rPr lang="en-US" dirty="0" smtClean="0">
                <a:latin typeface="+mj-lt"/>
              </a:rPr>
              <a:t>?</a:t>
            </a:r>
          </a:p>
          <a:p>
            <a:r>
              <a:rPr lang="en-US" dirty="0" smtClean="0">
                <a:latin typeface="+mj-lt"/>
              </a:rPr>
              <a:t>Positioning</a:t>
            </a:r>
          </a:p>
          <a:p>
            <a:r>
              <a:rPr lang="en-US" dirty="0" smtClean="0">
                <a:latin typeface="+mj-lt"/>
              </a:rPr>
              <a:t>Perceptual Map</a:t>
            </a: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Market Segment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A group of customers</a:t>
            </a:r>
          </a:p>
          <a:p>
            <a:pPr lvl="1"/>
            <a:r>
              <a:rPr lang="en-US" sz="3200" dirty="0" smtClean="0">
                <a:latin typeface="+mj-lt"/>
              </a:rPr>
              <a:t>with common needs</a:t>
            </a:r>
          </a:p>
          <a:p>
            <a:pPr lvl="1"/>
            <a:r>
              <a:rPr lang="en-US" sz="3200" dirty="0" smtClean="0">
                <a:latin typeface="+mj-lt"/>
              </a:rPr>
              <a:t>who will respond similarly to market actions</a:t>
            </a:r>
            <a:endParaRPr lang="en-US" sz="3600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14400" y="1444658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09600" indent="-609600">
              <a:spcBef>
                <a:spcPct val="20000"/>
              </a:spcBef>
              <a:buClr>
                <a:srgbClr val="CC3300"/>
              </a:buClr>
              <a:buSzPct val="70000"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Market Segments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Because of the existence of different market segments </a:t>
            </a:r>
            <a:r>
              <a:rPr lang="en-US" sz="2800" dirty="0" smtClean="0">
                <a:latin typeface="+mj-lt"/>
                <a:sym typeface="Wingdings" charset="2"/>
              </a:rPr>
              <a:t>companies use product differentiation</a:t>
            </a:r>
          </a:p>
          <a:p>
            <a:pPr lvl="1"/>
            <a:r>
              <a:rPr lang="en-US" sz="2200" dirty="0" smtClean="0">
                <a:latin typeface="+mj-lt"/>
              </a:rPr>
              <a:t>Feature different product attributes, advertising to help consumers perceive the product as being different &amp; better than competing products</a:t>
            </a:r>
          </a:p>
          <a:p>
            <a:endParaRPr lang="en-US" sz="2800" dirty="0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Key Steps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5613" y="1628507"/>
            <a:ext cx="8231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The five key steps in segmenting and targeting markets link market needs of customers to the organization’s marketing program</a:t>
            </a:r>
            <a:endParaRPr lang="en-US" b="1" dirty="0">
              <a:latin typeface="+mj-lt"/>
            </a:endParaRPr>
          </a:p>
        </p:txBody>
      </p:sp>
      <p:pic>
        <p:nvPicPr>
          <p:cNvPr id="11" name="Picture 4" descr="Fig09-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613" y="2868170"/>
            <a:ext cx="82311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0" y="151806"/>
            <a:ext cx="7772400" cy="1143000"/>
          </a:xfrm>
        </p:spPr>
        <p:txBody>
          <a:bodyPr/>
          <a:lstStyle/>
          <a:p>
            <a:r>
              <a:rPr lang="en-US" dirty="0" smtClean="0"/>
              <a:t>Two </a:t>
            </a:r>
            <a:r>
              <a:rPr lang="en-US" dirty="0" smtClean="0"/>
              <a:t>Familiar Segments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026" name="Picture 2" descr="http://hashtagsocialmedia.com/blog/wp-content/uploads/2010/02/market-segm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79" y="1233484"/>
            <a:ext cx="3706742" cy="56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Yogurt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992" y="1705910"/>
            <a:ext cx="189547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810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72163" y="723900"/>
            <a:ext cx="3048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95600" y="2734773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AutoShape 9"/>
          <p:cNvSpPr>
            <a:spLocks noChangeArrowheads="1"/>
          </p:cNvSpPr>
          <p:nvPr/>
        </p:nvSpPr>
        <p:spPr bwMode="auto">
          <a:xfrm>
            <a:off x="5334000" y="114300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1"/>
          <p:cNvSpPr>
            <a:spLocks noChangeArrowheads="1"/>
          </p:cNvSpPr>
          <p:nvPr/>
        </p:nvSpPr>
        <p:spPr bwMode="auto">
          <a:xfrm>
            <a:off x="5262563" y="350520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69063" y="2590800"/>
            <a:ext cx="14557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7"/>
          <a:srcRect l="6612" t="5614" r="31680" b="24211"/>
          <a:stretch>
            <a:fillRect/>
          </a:stretch>
        </p:blipFill>
        <p:spPr bwMode="auto">
          <a:xfrm>
            <a:off x="2895600" y="4862513"/>
            <a:ext cx="2133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5195888" y="542925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69025" y="4572000"/>
            <a:ext cx="19843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0823" y="4419600"/>
            <a:ext cx="2158644" cy="1428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2" y="274638"/>
            <a:ext cx="935300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3 Situations for Marketing Segmentation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E4486-6110-984C-846B-F25EA8AF3D9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914400" y="1894114"/>
            <a:ext cx="7772400" cy="4572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One product and multiple market segments</a:t>
            </a:r>
          </a:p>
          <a:p>
            <a:r>
              <a:rPr lang="en-US" dirty="0" smtClean="0">
                <a:latin typeface="+mj-lt"/>
              </a:rPr>
              <a:t>Multiple products and multiple market segments</a:t>
            </a:r>
          </a:p>
          <a:p>
            <a:r>
              <a:rPr lang="en-US" dirty="0" smtClean="0">
                <a:latin typeface="+mj-lt"/>
              </a:rPr>
              <a:t>Segments of one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Dr. Morgan K.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quity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ＭＳ ゴシック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ヒラギノ明朝 Pro W3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Equity.thmx</Template>
  <TotalTime>576</TotalTime>
  <Words>857</Words>
  <Application>Microsoft Office PowerPoint</Application>
  <PresentationFormat>On-screen Show (4:3)</PresentationFormat>
  <Paragraphs>210</Paragraphs>
  <Slides>30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Equity</vt:lpstr>
      <vt:lpstr>Chapter 9: Market Segmentation, Targeting and Positioning</vt:lpstr>
      <vt:lpstr>Marketing Strategy Overview – Basic Structure</vt:lpstr>
      <vt:lpstr>Preview</vt:lpstr>
      <vt:lpstr>Market Segment</vt:lpstr>
      <vt:lpstr>Different Market Segments</vt:lpstr>
      <vt:lpstr>5 Key Steps</vt:lpstr>
      <vt:lpstr>Two Familiar Segments</vt:lpstr>
      <vt:lpstr>Yogurt</vt:lpstr>
      <vt:lpstr>3 Situations for Marketing Segmentation</vt:lpstr>
      <vt:lpstr>One Product, Multiple Segments</vt:lpstr>
      <vt:lpstr>Multiple Products, Multiple Segments</vt:lpstr>
      <vt:lpstr>Segments of One: Mass Customization</vt:lpstr>
      <vt:lpstr>Step 1: Group Potential Buyers into Segments</vt:lpstr>
      <vt:lpstr>Step 1: Group Potential Buyers into Segments</vt:lpstr>
      <vt:lpstr>Steps 2 &amp; 3 in Segmenting and Targeting Markets</vt:lpstr>
      <vt:lpstr>Market VS Product</vt:lpstr>
      <vt:lpstr>Several Psychographic Segments</vt:lpstr>
      <vt:lpstr>Macho Males</vt:lpstr>
      <vt:lpstr>Party Animals</vt:lpstr>
      <vt:lpstr>Sports and Physical Orientation</vt:lpstr>
      <vt:lpstr>Step 4: Select Target Markets</vt:lpstr>
      <vt:lpstr>Positioning Using Celebrity Endorsement </vt:lpstr>
      <vt:lpstr>But Often Consumers Don’t Think Celebrities are Relatable or Relevant…</vt:lpstr>
      <vt:lpstr>Step 5: Choose The Appropriate Segment</vt:lpstr>
      <vt:lpstr>Positioning the Product</vt:lpstr>
      <vt:lpstr>2 Positioning Approaches</vt:lpstr>
      <vt:lpstr>When Differentiating, Position with Important and Unique Attribute</vt:lpstr>
      <vt:lpstr>Perceptual Map</vt:lpstr>
      <vt:lpstr>Activity</vt:lpstr>
      <vt:lpstr>Review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Creating Customer Relationships and Value Through Marketing</dc:title>
  <dc:creator>Tareen Rahman</dc:creator>
  <cp:lastModifiedBy>Ward, Morgan</cp:lastModifiedBy>
  <cp:revision>151</cp:revision>
  <dcterms:created xsi:type="dcterms:W3CDTF">2011-09-19T04:45:24Z</dcterms:created>
  <dcterms:modified xsi:type="dcterms:W3CDTF">2013-02-21T07:19:58Z</dcterms:modified>
</cp:coreProperties>
</file>